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0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68" r:id="rId18"/>
    <p:sldId id="277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9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LmAT6t5kL0" TargetMode="External"/><Relationship Id="rId2" Type="http://schemas.openxmlformats.org/officeDocument/2006/relationships/hyperlink" Target="https://youtu.be/FbLA0LS67XE?t=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PD2XgQOyC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eakKfY5aHm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3: Authored Behaviours II: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COMP702: Classical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857-0B67-407F-B645-CB58453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https://youtu.be/FbLA0LS67XE?t=74</a:t>
            </a:r>
            <a:endParaRPr lang="en-GB" dirty="0"/>
          </a:p>
          <a:p>
            <a:r>
              <a:rPr lang="en-GB" dirty="0">
                <a:hlinkClick r:id="rId3"/>
              </a:rPr>
              <a:t>https://youtu.be/HLmAT6t5kL0</a:t>
            </a:r>
            <a:endParaRPr lang="en-GB" dirty="0"/>
          </a:p>
        </p:txBody>
      </p:sp>
      <p:pic>
        <p:nvPicPr>
          <p:cNvPr id="5" name="Picture 4" descr="A still from the 1994 animated movie &quot;The Lion King&quot; showing a stampeding herd of wildebeest ">
            <a:extLst>
              <a:ext uri="{FF2B5EF4-FFF2-40B4-BE49-F238E27FC236}">
                <a16:creationId xmlns:a16="http://schemas.microsoft.com/office/drawing/2014/main" id="{00AFF889-4324-4DC6-B78A-99AE27911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56" t="4742" r="1875" b="6173"/>
          <a:stretch/>
        </p:blipFill>
        <p:spPr>
          <a:xfrm>
            <a:off x="5499668" y="2254623"/>
            <a:ext cx="6306850" cy="39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A screenshot from the game Hitman: Absolution showing the protagonist moving through a large crowd of people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</a:t>
            </a:r>
            <a:r>
              <a:rPr lang="en-GB" b="1" dirty="0"/>
              <a:t>don’t move</a:t>
            </a:r>
          </a:p>
          <a:p>
            <a:r>
              <a:rPr lang="en-GB" dirty="0"/>
              <a:t>The update rule just happens to give the </a:t>
            </a:r>
            <a:r>
              <a:rPr lang="en-GB" b="1" dirty="0"/>
              <a:t>illusion</a:t>
            </a:r>
            <a:r>
              <a:rPr lang="en-GB" dirty="0"/>
              <a:t> of movement</a:t>
            </a:r>
          </a:p>
        </p:txBody>
      </p:sp>
      <p:pic>
        <p:nvPicPr>
          <p:cNvPr id="7170" name="Picture 2" descr="A diagram showing the glider pattern in Conway's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</a:t>
            </a:r>
            <a:r>
              <a:rPr lang="en-GB" b="1" dirty="0"/>
              <a:t>logic gates </a:t>
            </a:r>
            <a:r>
              <a:rPr lang="en-GB" dirty="0"/>
              <a:t>from interactions of gliders</a:t>
            </a:r>
          </a:p>
          <a:p>
            <a:r>
              <a:rPr lang="en-GB" dirty="0"/>
              <a:t>Conway’s Game of Life is </a:t>
            </a:r>
            <a:r>
              <a:rPr lang="en-GB" b="1" dirty="0"/>
              <a:t>Turing complete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An image of a 2D cave generated by cellular automat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pPr lvl="1"/>
                <a:r>
                  <a:rPr lang="en-GB" dirty="0">
                    <a:hlinkClick r:id="rId2"/>
                  </a:rPr>
                  <a:t>https://youtu.be/PD2XgQOyCCk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4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The Mandelbrot set fractal">
            <a:extLst>
              <a:ext uri="{FF2B5EF4-FFF2-40B4-BE49-F238E27FC236}">
                <a16:creationId xmlns:a16="http://schemas.microsoft.com/office/drawing/2014/main" id="{0E9DE3C7-DC94-4C9B-961E-80DC1E718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08" y="218049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979D-A3FC-574D-972F-83ED2529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877E-6315-D64E-8B35-CC5B6FE5A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141503" cy="2347961"/>
          </a:xfrm>
        </p:spPr>
        <p:txBody>
          <a:bodyPr/>
          <a:lstStyle/>
          <a:p>
            <a:r>
              <a:rPr lang="en-US" dirty="0"/>
              <a:t>Systems with emergence tend to be chaotic</a:t>
            </a:r>
          </a:p>
          <a:p>
            <a:r>
              <a:rPr lang="en-US" dirty="0"/>
              <a:t>Sensitive dependence on initial conditions</a:t>
            </a:r>
          </a:p>
          <a:p>
            <a:r>
              <a:rPr lang="en-US" dirty="0"/>
              <a:t>Unpredictable, even if deterministic (i.e. not random)</a:t>
            </a:r>
          </a:p>
        </p:txBody>
      </p:sp>
      <p:pic>
        <p:nvPicPr>
          <p:cNvPr id="9" name="Picture 8" descr="A set of simple differential equations which generate the curve shown below">
            <a:extLst>
              <a:ext uri="{FF2B5EF4-FFF2-40B4-BE49-F238E27FC236}">
                <a16:creationId xmlns:a16="http://schemas.microsoft.com/office/drawing/2014/main" id="{40E317CC-B47D-4145-A468-44110CDA3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128" y="672208"/>
            <a:ext cx="2108200" cy="1943100"/>
          </a:xfrm>
          <a:prstGeom prst="rect">
            <a:avLst/>
          </a:prstGeom>
        </p:spPr>
      </p:pic>
      <p:pic>
        <p:nvPicPr>
          <p:cNvPr id="10" name="Picture 9" descr="A complex 3-dimensional curve resembling a pair of butterfly wings">
            <a:extLst>
              <a:ext uri="{FF2B5EF4-FFF2-40B4-BE49-F238E27FC236}">
                <a16:creationId xmlns:a16="http://schemas.microsoft.com/office/drawing/2014/main" id="{9FE4BA14-EFF8-C149-9830-8F4983957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695" y="2717233"/>
            <a:ext cx="4888112" cy="3678304"/>
          </a:xfrm>
          <a:prstGeom prst="rect">
            <a:avLst/>
          </a:prstGeom>
        </p:spPr>
      </p:pic>
      <p:pic>
        <p:nvPicPr>
          <p:cNvPr id="11" name="Picture 10" descr="A photograph of rain and a rainbow, illustrating weather">
            <a:extLst>
              <a:ext uri="{FF2B5EF4-FFF2-40B4-BE49-F238E27FC236}">
                <a16:creationId xmlns:a16="http://schemas.microsoft.com/office/drawing/2014/main" id="{B04B8887-6D91-5B42-8608-FEAAE8ADC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882" y="4252686"/>
            <a:ext cx="4095054" cy="229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A human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D962-913E-4060-A793-9F3E1AB83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Emergence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19720-2784-433C-BDA9-A1D8A9385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28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Emergence can mean that simple systems combine to give complex properties</a:t>
            </a:r>
          </a:p>
          <a:p>
            <a:r>
              <a:rPr lang="en-GB" dirty="0"/>
              <a:t>This can be a double-edged sword in terms of AI design</a:t>
            </a:r>
          </a:p>
          <a:p>
            <a:pPr lvl="1"/>
            <a:r>
              <a:rPr lang="en-GB" dirty="0"/>
              <a:t>Pro: rich behaviours can emerge from relatively simple designs</a:t>
            </a:r>
          </a:p>
          <a:p>
            <a:pPr lvl="1"/>
            <a:r>
              <a:rPr lang="en-GB" dirty="0"/>
              <a:t>Con: difficult to predict or design the behaviour that will emerge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E876-04B7-4F49-8A42-05FD0E34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3089-8A9C-4615-8409-E0E15EB58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97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</a:t>
            </a:r>
            <a:r>
              <a:rPr lang="en-GB" b="1" dirty="0"/>
              <a:t>property</a:t>
            </a:r>
            <a:r>
              <a:rPr lang="en-GB" dirty="0"/>
              <a:t> that its </a:t>
            </a:r>
            <a:r>
              <a:rPr lang="en-GB" b="1" dirty="0"/>
              <a:t>parts</a:t>
            </a:r>
            <a:r>
              <a:rPr lang="en-GB" dirty="0"/>
              <a:t> alone do not have</a:t>
            </a:r>
          </a:p>
          <a:p>
            <a:r>
              <a:rPr lang="en-GB" dirty="0"/>
              <a:t>The whole is </a:t>
            </a:r>
            <a:r>
              <a:rPr lang="en-GB" b="1" dirty="0"/>
              <a:t>different from </a:t>
            </a:r>
            <a:r>
              <a:rPr lang="en-GB" dirty="0"/>
              <a:t>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 descr="A photograph of a pile of sand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</a:t>
            </a:r>
            <a:r>
              <a:rPr lang="en-GB" b="1" dirty="0"/>
              <a:t>stimulus</a:t>
            </a:r>
            <a:r>
              <a:rPr lang="en-GB" dirty="0"/>
              <a:t> (scent)</a:t>
            </a:r>
          </a:p>
          <a:p>
            <a:r>
              <a:rPr lang="en-GB" dirty="0"/>
              <a:t>Ants “coordinate” through </a:t>
            </a:r>
            <a:r>
              <a:rPr lang="en-GB" b="1" dirty="0" err="1"/>
              <a:t>stigmergy</a:t>
            </a:r>
            <a:endParaRPr lang="en-GB" b="1" dirty="0"/>
          </a:p>
          <a:p>
            <a:pPr lvl="1"/>
            <a:r>
              <a:rPr lang="en-GB" dirty="0"/>
              <a:t>Coordination by altering the </a:t>
            </a:r>
            <a:r>
              <a:rPr lang="en-GB" b="1" dirty="0"/>
              <a:t>environment</a:t>
            </a:r>
          </a:p>
          <a:p>
            <a:pPr lvl="1"/>
            <a:r>
              <a:rPr lang="en-GB" dirty="0"/>
              <a:t>Ants lay </a:t>
            </a:r>
            <a:r>
              <a:rPr lang="en-GB" b="1" dirty="0"/>
              <a:t>pheromones</a:t>
            </a:r>
            <a:r>
              <a:rPr lang="en-GB" dirty="0"/>
              <a:t>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A photograph of ants marching in a row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A diagram showing how randomly wandering ants find the shortest path from nest to food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DDC6B-582B-42AE-8332-5402E8A15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344289" cy="3678303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https://www.youtube.com/watch?v=eakKfY5aHmY</a:t>
            </a:r>
            <a:endParaRPr lang="en-GB" dirty="0"/>
          </a:p>
        </p:txBody>
      </p:sp>
      <p:pic>
        <p:nvPicPr>
          <p:cNvPr id="7" name="Picture 6" descr="A photograph of starlings in a flock">
            <a:extLst>
              <a:ext uri="{FF2B5EF4-FFF2-40B4-BE49-F238E27FC236}">
                <a16:creationId xmlns:a16="http://schemas.microsoft.com/office/drawing/2014/main" id="{A50D762B-8189-4EA9-92B0-5A34094B1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" t="4523" r="694" b="9348"/>
          <a:stretch/>
        </p:blipFill>
        <p:spPr>
          <a:xfrm>
            <a:off x="5925481" y="2540470"/>
            <a:ext cx="588103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 descr="A diagram of the rules used by boids.&#10;Separation: steer to avoid crowding local flockmates.&#10;Alignment: steer towards the average heading of local flockmates.&#10;Cohesion: steer to move toward the average position of local flockmates.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0</TotalTime>
  <Words>667</Words>
  <Application>Microsoft Office PowerPoint</Application>
  <PresentationFormat>Widescreen</PresentationFormat>
  <Paragraphs>84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Cambria Math</vt:lpstr>
      <vt:lpstr>Gill Sans MT</vt:lpstr>
      <vt:lpstr>Wingdings 2</vt:lpstr>
      <vt:lpstr>Dividend</vt:lpstr>
      <vt:lpstr>3: Authored Behaviours II: emergence</vt:lpstr>
      <vt:lpstr>Emergence</vt:lpstr>
      <vt:lpstr>What is emergence?</vt:lpstr>
      <vt:lpstr>A pile of sand</vt:lpstr>
      <vt:lpstr>Ants</vt:lpstr>
      <vt:lpstr>Ant colony optimisation</vt:lpstr>
      <vt:lpstr>Flocking, schooling, herding</vt:lpstr>
      <vt:lpstr>Starlings</vt:lpstr>
      <vt:lpstr>Boids</vt:lpstr>
      <vt:lpstr>Simulated stampede in The Lion King (1994)</vt:lpstr>
      <vt:lpstr>Simulated crowds in Hitman: Absolution (2012)</vt:lpstr>
      <vt:lpstr>Cellular Automata</vt:lpstr>
      <vt:lpstr>Conway’s Game of Life</vt:lpstr>
      <vt:lpstr>Gliders</vt:lpstr>
      <vt:lpstr>Conway’s game of Life</vt:lpstr>
      <vt:lpstr>Other cellular automata</vt:lpstr>
      <vt:lpstr>Fractals</vt:lpstr>
      <vt:lpstr>Chaos</vt:lpstr>
      <vt:lpstr>The ultimate emergence?</vt:lpstr>
      <vt:lpstr>Using emergence</vt:lpstr>
      <vt:lpstr>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3: Authored Behaviours II</dc:title>
  <dc:creator>Ed Powley</dc:creator>
  <cp:lastModifiedBy>ed powley</cp:lastModifiedBy>
  <cp:revision>24</cp:revision>
  <dcterms:created xsi:type="dcterms:W3CDTF">2019-10-07T22:30:56Z</dcterms:created>
  <dcterms:modified xsi:type="dcterms:W3CDTF">2021-11-11T18:09:54Z</dcterms:modified>
</cp:coreProperties>
</file>

<file path=docProps/thumbnail.jpeg>
</file>